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B7810A5-1A13-4087-8DFA-155E6E5B5D73}" type="datetimeFigureOut">
              <a:rPr lang="tr-TR" smtClean="0"/>
              <a:t>23.07.2020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rIns="45720"/>
          <a:lstStyle/>
          <a:p>
            <a:fld id="{600CBFCC-E1FF-473E-BF42-70E7405CF173}" type="slidenum">
              <a:rPr lang="tr-TR" smtClean="0"/>
              <a:t>‹#›</a:t>
            </a:fld>
            <a:endParaRPr lang="tr-TR"/>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129878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B7810A5-1A13-4087-8DFA-155E6E5B5D73}" type="datetimeFigureOut">
              <a:rPr lang="tr-TR" smtClean="0"/>
              <a:t>23.07.2020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00CBFCC-E1FF-473E-BF42-70E7405CF173}" type="slidenum">
              <a:rPr lang="tr-TR" smtClean="0"/>
              <a:t>‹#›</a:t>
            </a:fld>
            <a:endParaRPr lang="tr-TR"/>
          </a:p>
        </p:txBody>
      </p:sp>
    </p:spTree>
    <p:extLst>
      <p:ext uri="{BB962C8B-B14F-4D97-AF65-F5344CB8AC3E}">
        <p14:creationId xmlns:p14="http://schemas.microsoft.com/office/powerpoint/2010/main" val="61784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B7810A5-1A13-4087-8DFA-155E6E5B5D73}" type="datetimeFigureOut">
              <a:rPr lang="tr-TR" smtClean="0"/>
              <a:t>23.07.2020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00CBFCC-E1FF-473E-BF42-70E7405CF173}" type="slidenum">
              <a:rPr lang="tr-TR" smtClean="0"/>
              <a:t>‹#›</a:t>
            </a:fld>
            <a:endParaRPr lang="tr-TR"/>
          </a:p>
        </p:txBody>
      </p:sp>
    </p:spTree>
    <p:extLst>
      <p:ext uri="{BB962C8B-B14F-4D97-AF65-F5344CB8AC3E}">
        <p14:creationId xmlns:p14="http://schemas.microsoft.com/office/powerpoint/2010/main" val="1164236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B7810A5-1A13-4087-8DFA-155E6E5B5D73}" type="datetimeFigureOut">
              <a:rPr lang="tr-TR" smtClean="0"/>
              <a:t>23.07.2020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00CBFCC-E1FF-473E-BF42-70E7405CF173}" type="slidenum">
              <a:rPr lang="tr-TR" smtClean="0"/>
              <a:t>‹#›</a:t>
            </a:fld>
            <a:endParaRPr lang="tr-TR"/>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572029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zh-CN" altLang="en-US"/>
              <a:t>单击此处编辑母版标题样式</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B7810A5-1A13-4087-8DFA-155E6E5B5D73}" type="datetimeFigureOut">
              <a:rPr lang="tr-TR" smtClean="0"/>
              <a:t>23.07.2020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00CBFCC-E1FF-473E-BF42-70E7405CF173}" type="slidenum">
              <a:rPr lang="tr-TR" smtClean="0"/>
              <a:t>‹#›</a:t>
            </a:fld>
            <a:endParaRPr lang="tr-TR"/>
          </a:p>
        </p:txBody>
      </p:sp>
    </p:spTree>
    <p:extLst>
      <p:ext uri="{BB962C8B-B14F-4D97-AF65-F5344CB8AC3E}">
        <p14:creationId xmlns:p14="http://schemas.microsoft.com/office/powerpoint/2010/main" val="3636461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B7810A5-1A13-4087-8DFA-155E6E5B5D73}" type="datetimeFigureOut">
              <a:rPr lang="tr-TR" smtClean="0"/>
              <a:t>23.07.2020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00CBFCC-E1FF-473E-BF42-70E7405CF173}" type="slidenum">
              <a:rPr lang="tr-TR" smtClean="0"/>
              <a:t>‹#›</a:t>
            </a:fld>
            <a:endParaRPr lang="tr-TR"/>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626050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9285" y="2851331"/>
            <a:ext cx="3893623" cy="307143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666635" y="2851331"/>
            <a:ext cx="3899798" cy="307143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B7810A5-1A13-4087-8DFA-155E6E5B5D73}" type="datetimeFigureOut">
              <a:rPr lang="tr-TR" smtClean="0"/>
              <a:t>23.07.2020</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600CBFCC-E1FF-473E-BF42-70E7405CF173}" type="slidenum">
              <a:rPr lang="tr-TR" smtClean="0"/>
              <a:t>‹#›</a:t>
            </a:fld>
            <a:endParaRPr lang="tr-TR"/>
          </a:p>
        </p:txBody>
      </p:sp>
    </p:spTree>
    <p:extLst>
      <p:ext uri="{BB962C8B-B14F-4D97-AF65-F5344CB8AC3E}">
        <p14:creationId xmlns:p14="http://schemas.microsoft.com/office/powerpoint/2010/main" val="4223613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B7810A5-1A13-4087-8DFA-155E6E5B5D73}" type="datetimeFigureOut">
              <a:rPr lang="tr-TR" smtClean="0"/>
              <a:t>23.07.2020</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600CBFCC-E1FF-473E-BF42-70E7405CF173}" type="slidenum">
              <a:rPr lang="tr-TR" smtClean="0"/>
              <a:t>‹#›</a:t>
            </a:fld>
            <a:endParaRPr lang="tr-TR"/>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986665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B7810A5-1A13-4087-8DFA-155E6E5B5D73}" type="datetimeFigureOut">
              <a:rPr lang="tr-TR" smtClean="0"/>
              <a:t>23.07.2020</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600CBFCC-E1FF-473E-BF42-70E7405CF173}" type="slidenum">
              <a:rPr lang="tr-TR" smtClean="0"/>
              <a:t>‹#›</a:t>
            </a:fld>
            <a:endParaRPr lang="tr-TR"/>
          </a:p>
        </p:txBody>
      </p:sp>
    </p:spTree>
    <p:extLst>
      <p:ext uri="{BB962C8B-B14F-4D97-AF65-F5344CB8AC3E}">
        <p14:creationId xmlns:p14="http://schemas.microsoft.com/office/powerpoint/2010/main" val="2924672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B7810A5-1A13-4087-8DFA-155E6E5B5D73}" type="datetimeFigureOut">
              <a:rPr lang="tr-TR" smtClean="0"/>
              <a:t>23.07.2020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00CBFCC-E1FF-473E-BF42-70E7405CF173}" type="slidenum">
              <a:rPr lang="tr-TR" smtClean="0"/>
              <a:t>‹#›</a:t>
            </a:fld>
            <a:endParaRPr lang="tr-TR"/>
          </a:p>
        </p:txBody>
      </p:sp>
    </p:spTree>
    <p:extLst>
      <p:ext uri="{BB962C8B-B14F-4D97-AF65-F5344CB8AC3E}">
        <p14:creationId xmlns:p14="http://schemas.microsoft.com/office/powerpoint/2010/main" val="1650365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B7810A5-1A13-4087-8DFA-155E6E5B5D73}" type="datetimeFigureOut">
              <a:rPr lang="tr-TR" smtClean="0"/>
              <a:t>23.07.2020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00CBFCC-E1FF-473E-BF42-70E7405CF173}" type="slidenum">
              <a:rPr lang="tr-TR" smtClean="0"/>
              <a:t>‹#›</a:t>
            </a:fld>
            <a:endParaRPr lang="tr-TR"/>
          </a:p>
        </p:txBody>
      </p:sp>
    </p:spTree>
    <p:extLst>
      <p:ext uri="{BB962C8B-B14F-4D97-AF65-F5344CB8AC3E}">
        <p14:creationId xmlns:p14="http://schemas.microsoft.com/office/powerpoint/2010/main" val="746702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7B7810A5-1A13-4087-8DFA-155E6E5B5D73}" type="datetimeFigureOut">
              <a:rPr lang="tr-TR" smtClean="0"/>
              <a:t>23.07.2020</a:t>
            </a:fld>
            <a:endParaRPr lang="tr-TR"/>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00CBFCC-E1FF-473E-BF42-70E7405CF173}" type="slidenum">
              <a:rPr lang="tr-TR" smtClean="0"/>
              <a:t>‹#›</a:t>
            </a:fld>
            <a:endParaRPr lang="tr-TR"/>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7175817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8281-3783-403A-B1AB-0182A003DFE3}"/>
              </a:ext>
            </a:extLst>
          </p:cNvPr>
          <p:cNvSpPr>
            <a:spLocks noGrp="1"/>
          </p:cNvSpPr>
          <p:nvPr>
            <p:ph type="ctrTitle"/>
          </p:nvPr>
        </p:nvSpPr>
        <p:spPr/>
        <p:txBody>
          <a:bodyPr>
            <a:normAutofit fontScale="90000"/>
          </a:bodyPr>
          <a:lstStyle/>
          <a:p>
            <a:r>
              <a:rPr lang="en-US" altLang="zh-CN" dirty="0"/>
              <a:t>Seek a location  for Italian restaurants</a:t>
            </a:r>
            <a:br>
              <a:rPr lang="tr-TR" altLang="zh-CN" dirty="0"/>
            </a:br>
            <a:endParaRPr lang="tr-TR" dirty="0"/>
          </a:p>
        </p:txBody>
      </p:sp>
      <p:sp>
        <p:nvSpPr>
          <p:cNvPr id="3" name="Subtitle 2">
            <a:extLst>
              <a:ext uri="{FF2B5EF4-FFF2-40B4-BE49-F238E27FC236}">
                <a16:creationId xmlns:a16="http://schemas.microsoft.com/office/drawing/2014/main" id="{C4542EAC-8BF3-4BFD-9891-145BC49409C2}"/>
              </a:ext>
            </a:extLst>
          </p:cNvPr>
          <p:cNvSpPr>
            <a:spLocks noGrp="1"/>
          </p:cNvSpPr>
          <p:nvPr>
            <p:ph type="subTitle" idx="1"/>
          </p:nvPr>
        </p:nvSpPr>
        <p:spPr/>
        <p:txBody>
          <a:bodyPr/>
          <a:lstStyle/>
          <a:p>
            <a:pPr algn="ctr"/>
            <a:r>
              <a:rPr lang="en-US" altLang="zh-CN" sz="1800" dirty="0">
                <a:effectLst/>
                <a:latin typeface="Times New Roman" panose="02020603050405020304" pitchFamily="18" charset="0"/>
                <a:ea typeface="等线" panose="02010600030101010101" pitchFamily="2" charset="-122"/>
              </a:rPr>
              <a:t>Capstone Project The Battle of the Neighborhoods</a:t>
            </a:r>
            <a:endParaRPr lang="tr-TR" dirty="0"/>
          </a:p>
        </p:txBody>
      </p:sp>
    </p:spTree>
    <p:extLst>
      <p:ext uri="{BB962C8B-B14F-4D97-AF65-F5344CB8AC3E}">
        <p14:creationId xmlns:p14="http://schemas.microsoft.com/office/powerpoint/2010/main" val="553726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0B0A1B-FEF4-44A1-8489-02AA2BFB51FA}"/>
              </a:ext>
            </a:extLst>
          </p:cNvPr>
          <p:cNvSpPr>
            <a:spLocks noGrp="1"/>
          </p:cNvSpPr>
          <p:nvPr>
            <p:ph type="title"/>
          </p:nvPr>
        </p:nvSpPr>
        <p:spPr/>
        <p:txBody>
          <a:bodyPr/>
          <a:lstStyle/>
          <a:p>
            <a:pPr algn="ctr"/>
            <a:r>
              <a:rPr lang="en-US" altLang="zh-CN" dirty="0"/>
              <a:t>Cluster analysis</a:t>
            </a:r>
            <a:endParaRPr lang="zh-CN" altLang="en-US" dirty="0"/>
          </a:p>
        </p:txBody>
      </p:sp>
      <p:pic>
        <p:nvPicPr>
          <p:cNvPr id="4" name="内容占位符 3">
            <a:extLst>
              <a:ext uri="{FF2B5EF4-FFF2-40B4-BE49-F238E27FC236}">
                <a16:creationId xmlns:a16="http://schemas.microsoft.com/office/drawing/2014/main" id="{D839FE11-1F0E-43B8-B001-5B708DB7FAE8}"/>
              </a:ext>
            </a:extLst>
          </p:cNvPr>
          <p:cNvPicPr>
            <a:picLocks noGrp="1"/>
          </p:cNvPicPr>
          <p:nvPr>
            <p:ph idx="1"/>
          </p:nvPr>
        </p:nvPicPr>
        <p:blipFill>
          <a:blip r:embed="rId2"/>
          <a:stretch>
            <a:fillRect/>
          </a:stretch>
        </p:blipFill>
        <p:spPr>
          <a:xfrm>
            <a:off x="4329438" y="2052638"/>
            <a:ext cx="4684061" cy="3997325"/>
          </a:xfrm>
          <a:prstGeom prst="rect">
            <a:avLst/>
          </a:prstGeom>
        </p:spPr>
      </p:pic>
      <p:sp>
        <p:nvSpPr>
          <p:cNvPr id="5" name="文本框 4">
            <a:extLst>
              <a:ext uri="{FF2B5EF4-FFF2-40B4-BE49-F238E27FC236}">
                <a16:creationId xmlns:a16="http://schemas.microsoft.com/office/drawing/2014/main" id="{81A4ED74-7F6F-4311-A9A2-A90425F14200}"/>
              </a:ext>
            </a:extLst>
          </p:cNvPr>
          <p:cNvSpPr txBox="1"/>
          <p:nvPr/>
        </p:nvSpPr>
        <p:spPr>
          <a:xfrm>
            <a:off x="9632272" y="2530136"/>
            <a:ext cx="1597980" cy="1477328"/>
          </a:xfrm>
          <a:prstGeom prst="rect">
            <a:avLst/>
          </a:prstGeom>
          <a:noFill/>
        </p:spPr>
        <p:txBody>
          <a:bodyPr wrap="square" rtlCol="0">
            <a:spAutoFit/>
          </a:bodyPr>
          <a:lstStyle/>
          <a:p>
            <a:r>
              <a:rPr lang="en-US" altLang="zh-CN" dirty="0"/>
              <a:t>Here it has 15 clusters for the selection of stakeholders</a:t>
            </a:r>
            <a:endParaRPr lang="zh-CN" altLang="en-US" dirty="0"/>
          </a:p>
        </p:txBody>
      </p:sp>
    </p:spTree>
    <p:extLst>
      <p:ext uri="{BB962C8B-B14F-4D97-AF65-F5344CB8AC3E}">
        <p14:creationId xmlns:p14="http://schemas.microsoft.com/office/powerpoint/2010/main" val="3718015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DA4FE1-95A9-47CC-B460-0C9CE6EE5F4B}"/>
              </a:ext>
            </a:extLst>
          </p:cNvPr>
          <p:cNvSpPr>
            <a:spLocks noGrp="1"/>
          </p:cNvSpPr>
          <p:nvPr>
            <p:ph type="title"/>
          </p:nvPr>
        </p:nvSpPr>
        <p:spPr/>
        <p:txBody>
          <a:bodyPr/>
          <a:lstStyle/>
          <a:p>
            <a:pPr algn="ctr"/>
            <a:r>
              <a:rPr lang="en-US" altLang="zh-CN" dirty="0"/>
              <a:t>Addresses of centers of areas recommended for further analysis</a:t>
            </a:r>
            <a:endParaRPr lang="zh-CN" altLang="en-US" dirty="0"/>
          </a:p>
        </p:txBody>
      </p:sp>
      <p:sp>
        <p:nvSpPr>
          <p:cNvPr id="3" name="内容占位符 2">
            <a:extLst>
              <a:ext uri="{FF2B5EF4-FFF2-40B4-BE49-F238E27FC236}">
                <a16:creationId xmlns:a16="http://schemas.microsoft.com/office/drawing/2014/main" id="{BF9AAB75-90F8-407B-B0B0-D3ADCF939DA8}"/>
              </a:ext>
            </a:extLst>
          </p:cNvPr>
          <p:cNvSpPr>
            <a:spLocks noGrp="1"/>
          </p:cNvSpPr>
          <p:nvPr>
            <p:ph idx="1"/>
          </p:nvPr>
        </p:nvSpPr>
        <p:spPr/>
        <p:txBody>
          <a:bodyPr>
            <a:normAutofit fontScale="55000" lnSpcReduction="20000"/>
          </a:bodyPr>
          <a:lstStyle/>
          <a:p>
            <a:r>
              <a:rPr lang="en-US" altLang="zh-CN" dirty="0"/>
              <a:t>ARK All Saints Academy, 140, Wyndham Road, Wyndham and Comber Estate, </a:t>
            </a:r>
            <a:r>
              <a:rPr lang="en-US" altLang="zh-CN" dirty="0" err="1"/>
              <a:t>Camberwell</a:t>
            </a:r>
            <a:r>
              <a:rPr lang="en-US" altLang="zh-CN" dirty="0"/>
              <a:t>, London Borough of Southwark, London, Greater London, England, SE5 0UB, United Kingdom =&gt; 3.7km from London</a:t>
            </a:r>
          </a:p>
          <a:p>
            <a:r>
              <a:rPr lang="en-US" altLang="zh-CN" dirty="0"/>
              <a:t>Blackstone House, Glasgow Terrace, Pimlico, City of Westminster, London, Greater London, England, SW1V 3AB, United Kingdom =&gt; 2.5km from London</a:t>
            </a:r>
          </a:p>
          <a:p>
            <a:r>
              <a:rPr lang="en-US" altLang="zh-CN" dirty="0"/>
              <a:t>West Square, Borough, Elephant and Castle, London Borough of Southwark, London, Greater London, England, SE11, United Kingdom =&gt; 2.1km from London</a:t>
            </a:r>
          </a:p>
          <a:p>
            <a:r>
              <a:rPr lang="en-US" altLang="zh-CN" dirty="0"/>
              <a:t>English Martyrs' Catholic Primary School, </a:t>
            </a:r>
            <a:r>
              <a:rPr lang="en-US" altLang="zh-CN" dirty="0" err="1"/>
              <a:t>Elsted</a:t>
            </a:r>
            <a:r>
              <a:rPr lang="en-US" altLang="zh-CN" dirty="0"/>
              <a:t> Street, </a:t>
            </a:r>
            <a:r>
              <a:rPr lang="en-US" altLang="zh-CN" dirty="0" err="1"/>
              <a:t>Bermondsey</a:t>
            </a:r>
            <a:r>
              <a:rPr lang="en-US" altLang="zh-CN" dirty="0"/>
              <a:t> Spa, Walworth, London Borough of Southwark, London, Greater London, England, SE17, United Kingdom =&gt; 3.3km from London</a:t>
            </a:r>
          </a:p>
          <a:p>
            <a:r>
              <a:rPr lang="en-US" altLang="zh-CN" dirty="0"/>
              <a:t>Foreign and Commonwealth Office, 30, King Charles Street, Westminster, Millbank, City of Westminster, London, Greater London, England, SW1A 2AH, United Kingdom =&gt; 0.6km from London</a:t>
            </a:r>
          </a:p>
          <a:p>
            <a:r>
              <a:rPr lang="en-US" altLang="zh-CN" dirty="0"/>
              <a:t>Hampson Way, </a:t>
            </a:r>
            <a:r>
              <a:rPr lang="en-US" altLang="zh-CN" dirty="0" err="1"/>
              <a:t>Stockwell</a:t>
            </a:r>
            <a:r>
              <a:rPr lang="en-US" altLang="zh-CN" dirty="0"/>
              <a:t>, London Borough of Lambeth, London, Greater London, England, SW8 1HZ, United Kingdom =&gt; 3.6km from London</a:t>
            </a:r>
            <a:endParaRPr lang="zh-CN" altLang="en-US" dirty="0"/>
          </a:p>
        </p:txBody>
      </p:sp>
    </p:spTree>
    <p:extLst>
      <p:ext uri="{BB962C8B-B14F-4D97-AF65-F5344CB8AC3E}">
        <p14:creationId xmlns:p14="http://schemas.microsoft.com/office/powerpoint/2010/main" val="3836007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C466EF-068D-4163-B7B8-E6E7C5C692DA}"/>
              </a:ext>
            </a:extLst>
          </p:cNvPr>
          <p:cNvSpPr>
            <a:spLocks noGrp="1"/>
          </p:cNvSpPr>
          <p:nvPr>
            <p:ph type="title"/>
          </p:nvPr>
        </p:nvSpPr>
        <p:spPr/>
        <p:txBody>
          <a:bodyPr/>
          <a:lstStyle/>
          <a:p>
            <a:pPr algn="ctr"/>
            <a:r>
              <a:rPr lang="en-US" altLang="zh-CN" dirty="0"/>
              <a:t>Addresses of centers of areas recommended for further analysis</a:t>
            </a:r>
            <a:endParaRPr lang="zh-CN" altLang="en-US" dirty="0"/>
          </a:p>
        </p:txBody>
      </p:sp>
      <p:sp>
        <p:nvSpPr>
          <p:cNvPr id="3" name="内容占位符 2">
            <a:extLst>
              <a:ext uri="{FF2B5EF4-FFF2-40B4-BE49-F238E27FC236}">
                <a16:creationId xmlns:a16="http://schemas.microsoft.com/office/drawing/2014/main" id="{CBCAC9AD-A76C-4553-A105-00CFE83167B1}"/>
              </a:ext>
            </a:extLst>
          </p:cNvPr>
          <p:cNvSpPr>
            <a:spLocks noGrp="1"/>
          </p:cNvSpPr>
          <p:nvPr>
            <p:ph idx="1"/>
          </p:nvPr>
        </p:nvSpPr>
        <p:spPr/>
        <p:txBody>
          <a:bodyPr>
            <a:normAutofit fontScale="47500" lnSpcReduction="20000"/>
          </a:bodyPr>
          <a:lstStyle/>
          <a:p>
            <a:r>
              <a:rPr lang="en-US" altLang="zh-CN" dirty="0"/>
              <a:t>Michael Faraday Primary School, Portland Street, Borough, Walworth, London Borough of Southwark, London, Greater London, England, SE17, United Kingdom =&gt; 3.8km from London</a:t>
            </a:r>
          </a:p>
          <a:p>
            <a:r>
              <a:rPr lang="en-US" altLang="zh-CN" dirty="0"/>
              <a:t>Ponton Road, Nine Elms, London Borough of Wandsworth, London, Greater London, England, SW11 7BA, United Kingdom =&gt; 3.1km from London</a:t>
            </a:r>
          </a:p>
          <a:p>
            <a:r>
              <a:rPr lang="en-US" altLang="zh-CN" dirty="0"/>
              <a:t>Buckingham Palace Garden, Duke of Wellington Place, St. James's, Belgravia, City of Westminster, London, Greater London, England, SW1X 7SH, United Kingdom =&gt; 1.3km from London</a:t>
            </a:r>
          </a:p>
          <a:p>
            <a:r>
              <a:rPr lang="en-US" altLang="zh-CN" dirty="0"/>
              <a:t>Globe Academy, Harper Road, Borough, Walworth, London Borough of Southwark, London, Greater London, England, SE1 6AG, United Kingdom =&gt; 2.9km from London</a:t>
            </a:r>
          </a:p>
          <a:p>
            <a:r>
              <a:rPr lang="en-US" altLang="zh-CN" dirty="0"/>
              <a:t>Purple Jay Nursery, Juxon Street, South Bank, Lambeth, London Borough of Lambeth, London, Greater London, England, SE11 6NH, United Kingdom =&gt; 1.7km from London</a:t>
            </a:r>
          </a:p>
          <a:p>
            <a:r>
              <a:rPr lang="en-US" altLang="zh-CN" dirty="0"/>
              <a:t>Brixton Road, </a:t>
            </a:r>
            <a:r>
              <a:rPr lang="en-US" altLang="zh-CN" dirty="0" err="1"/>
              <a:t>Kennington</a:t>
            </a:r>
            <a:r>
              <a:rPr lang="en-US" altLang="zh-CN" dirty="0"/>
              <a:t>, London Borough of Lambeth, London, Greater London, England, SE11 5TP, United Kingdom =&gt; 3.1km from London</a:t>
            </a:r>
          </a:p>
          <a:p>
            <a:r>
              <a:rPr lang="en-US" altLang="zh-CN" dirty="0" err="1"/>
              <a:t>Lorrimore</a:t>
            </a:r>
            <a:r>
              <a:rPr lang="en-US" altLang="zh-CN" dirty="0"/>
              <a:t> Square, Borough, Elephant and Castle, London Borough of Southwark, London, Greater London, England, SE17 3QU, United Kingdom =&gt; 3.1km from London</a:t>
            </a:r>
          </a:p>
          <a:p>
            <a:r>
              <a:rPr lang="en-US" altLang="zh-CN" dirty="0"/>
              <a:t>Christ Church Primary, </a:t>
            </a:r>
            <a:r>
              <a:rPr lang="en-US" altLang="zh-CN" dirty="0" err="1"/>
              <a:t>Cancell</a:t>
            </a:r>
            <a:r>
              <a:rPr lang="en-US" altLang="zh-CN" dirty="0"/>
              <a:t> Road, </a:t>
            </a:r>
            <a:r>
              <a:rPr lang="en-US" altLang="zh-CN" dirty="0" err="1"/>
              <a:t>Kennington</a:t>
            </a:r>
            <a:r>
              <a:rPr lang="en-US" altLang="zh-CN" dirty="0"/>
              <a:t>, London Borough of Lambeth, London, Greater London, England, SW9 6HN, United Kingdom =&gt; 3.8km from London</a:t>
            </a:r>
            <a:endParaRPr lang="zh-CN" altLang="en-US" dirty="0"/>
          </a:p>
        </p:txBody>
      </p:sp>
    </p:spTree>
    <p:extLst>
      <p:ext uri="{BB962C8B-B14F-4D97-AF65-F5344CB8AC3E}">
        <p14:creationId xmlns:p14="http://schemas.microsoft.com/office/powerpoint/2010/main" val="2248025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A13FA-758D-4163-BF60-00BA1E7B61AA}"/>
              </a:ext>
            </a:extLst>
          </p:cNvPr>
          <p:cNvSpPr>
            <a:spLocks noGrp="1"/>
          </p:cNvSpPr>
          <p:nvPr>
            <p:ph type="title"/>
          </p:nvPr>
        </p:nvSpPr>
        <p:spPr/>
        <p:txBody>
          <a:bodyPr/>
          <a:lstStyle/>
          <a:p>
            <a:pPr algn="ctr"/>
            <a:r>
              <a:rPr lang="en-US" altLang="zh-CN" dirty="0"/>
              <a:t>Conclusion</a:t>
            </a:r>
            <a:endParaRPr lang="zh-CN" altLang="en-US" dirty="0"/>
          </a:p>
        </p:txBody>
      </p:sp>
      <p:sp>
        <p:nvSpPr>
          <p:cNvPr id="3" name="内容占位符 2">
            <a:extLst>
              <a:ext uri="{FF2B5EF4-FFF2-40B4-BE49-F238E27FC236}">
                <a16:creationId xmlns:a16="http://schemas.microsoft.com/office/drawing/2014/main" id="{A8E8F13B-8141-4E10-A597-A7C0284473E3}"/>
              </a:ext>
            </a:extLst>
          </p:cNvPr>
          <p:cNvSpPr>
            <a:spLocks noGrp="1"/>
          </p:cNvSpPr>
          <p:nvPr>
            <p:ph idx="1"/>
          </p:nvPr>
        </p:nvSpPr>
        <p:spPr/>
        <p:txBody>
          <a:bodyPr/>
          <a:lstStyle/>
          <a:p>
            <a:r>
              <a:rPr lang="en-US" altLang="zh-CN" dirty="0"/>
              <a:t>we have first identified general boroughs that justify further analysis (Pimlico and </a:t>
            </a:r>
            <a:r>
              <a:rPr lang="en-US" altLang="zh-CN" dirty="0" err="1"/>
              <a:t>Kennington</a:t>
            </a:r>
            <a:r>
              <a:rPr lang="en-US" altLang="zh-CN" dirty="0"/>
              <a:t>), </a:t>
            </a:r>
          </a:p>
          <a:p>
            <a:r>
              <a:rPr lang="en-US" altLang="zh-CN" dirty="0"/>
              <a:t> then generated extensive collection of locations which satisfy some basic requirements regarding existing nearby restaurants</a:t>
            </a:r>
          </a:p>
          <a:p>
            <a:r>
              <a:rPr lang="en-US" altLang="zh-CN" dirty="0"/>
              <a:t>Clustering of those locations was then performed in order to create major zones of interest</a:t>
            </a:r>
          </a:p>
          <a:p>
            <a:r>
              <a:rPr lang="en-US" altLang="zh-CN" dirty="0"/>
              <a:t>Final decision on optimal restaurant location will be made by stakeholders based on specific characteristics of neighborhoods and locations in every recommended zone</a:t>
            </a:r>
            <a:endParaRPr lang="zh-CN" altLang="en-US" dirty="0"/>
          </a:p>
        </p:txBody>
      </p:sp>
    </p:spTree>
    <p:extLst>
      <p:ext uri="{BB962C8B-B14F-4D97-AF65-F5344CB8AC3E}">
        <p14:creationId xmlns:p14="http://schemas.microsoft.com/office/powerpoint/2010/main" val="2528939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2B87B1-1DD2-40E2-8803-BDB5F2818EFF}"/>
              </a:ext>
            </a:extLst>
          </p:cNvPr>
          <p:cNvSpPr>
            <a:spLocks noGrp="1"/>
          </p:cNvSpPr>
          <p:nvPr>
            <p:ph type="title"/>
          </p:nvPr>
        </p:nvSpPr>
        <p:spPr/>
        <p:txBody>
          <a:bodyPr/>
          <a:lstStyle/>
          <a:p>
            <a:pPr algn="ctr"/>
            <a:r>
              <a:rPr lang="en-US" altLang="zh-CN" dirty="0"/>
              <a:t>Background and Introduction</a:t>
            </a:r>
            <a:endParaRPr lang="zh-CN" altLang="en-US" dirty="0"/>
          </a:p>
        </p:txBody>
      </p:sp>
      <p:sp>
        <p:nvSpPr>
          <p:cNvPr id="3" name="内容占位符 2">
            <a:extLst>
              <a:ext uri="{FF2B5EF4-FFF2-40B4-BE49-F238E27FC236}">
                <a16:creationId xmlns:a16="http://schemas.microsoft.com/office/drawing/2014/main" id="{E1C3CFA4-46FF-4060-A3F7-7FDB74E31B57}"/>
              </a:ext>
            </a:extLst>
          </p:cNvPr>
          <p:cNvSpPr>
            <a:spLocks noGrp="1"/>
          </p:cNvSpPr>
          <p:nvPr>
            <p:ph idx="1"/>
          </p:nvPr>
        </p:nvSpPr>
        <p:spPr/>
        <p:txBody>
          <a:bodyPr/>
          <a:lstStyle/>
          <a:p>
            <a:r>
              <a:rPr lang="en-US" altLang="zh-CN" sz="1800" dirty="0">
                <a:effectLst/>
                <a:latin typeface="Times New Roman" panose="02020603050405020304" pitchFamily="18" charset="0"/>
                <a:ea typeface="等线" panose="02010600030101010101" pitchFamily="2" charset="-122"/>
              </a:rPr>
              <a:t>London is one of the most prosperous and cultural city in the world. It had very developed service sectors.</a:t>
            </a:r>
          </a:p>
          <a:p>
            <a:r>
              <a:rPr lang="en-US" altLang="zh-CN" sz="1800" dirty="0">
                <a:effectLst/>
                <a:latin typeface="Times New Roman" panose="02020603050405020304" pitchFamily="18" charset="0"/>
                <a:ea typeface="等线" panose="02010600030101010101" pitchFamily="2" charset="-122"/>
              </a:rPr>
              <a:t>it is no wonder that someone wants to open a new Italian restaurant in the center of London to catch the trend and make a lot of money</a:t>
            </a:r>
            <a:endParaRPr lang="en-US" altLang="zh-CN" sz="1800" dirty="0">
              <a:latin typeface="Times New Roman" panose="02020603050405020304" pitchFamily="18" charset="0"/>
              <a:ea typeface="等线" panose="02010600030101010101" pitchFamily="2" charset="-122"/>
            </a:endParaRPr>
          </a:p>
          <a:p>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This project aims at finding the optimal selection for a new-opened Italian restaurant in the London city center. The core factors to influence our decision are the number of restaurants, number of Italian restaurant and the distance to the city center.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4279991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65DCEC-AD91-454D-82D0-398E94DCF96E}"/>
              </a:ext>
            </a:extLst>
          </p:cNvPr>
          <p:cNvSpPr>
            <a:spLocks noGrp="1"/>
          </p:cNvSpPr>
          <p:nvPr>
            <p:ph type="title"/>
          </p:nvPr>
        </p:nvSpPr>
        <p:spPr/>
        <p:txBody>
          <a:bodyPr/>
          <a:lstStyle/>
          <a:p>
            <a:pPr algn="ctr"/>
            <a:r>
              <a:rPr lang="en-US" altLang="zh-CN" dirty="0"/>
              <a:t>	Data acquisition and cleaning</a:t>
            </a:r>
            <a:endParaRPr lang="zh-CN" altLang="en-US" dirty="0"/>
          </a:p>
        </p:txBody>
      </p:sp>
      <p:sp>
        <p:nvSpPr>
          <p:cNvPr id="3" name="内容占位符 2">
            <a:extLst>
              <a:ext uri="{FF2B5EF4-FFF2-40B4-BE49-F238E27FC236}">
                <a16:creationId xmlns:a16="http://schemas.microsoft.com/office/drawing/2014/main" id="{0E2EAAB0-4889-4324-ABCE-03E2BDC2CE08}"/>
              </a:ext>
            </a:extLst>
          </p:cNvPr>
          <p:cNvSpPr>
            <a:spLocks noGrp="1"/>
          </p:cNvSpPr>
          <p:nvPr>
            <p:ph idx="1"/>
          </p:nvPr>
        </p:nvSpPr>
        <p:spPr/>
        <p:txBody>
          <a:bodyPr/>
          <a:lstStyle/>
          <a:p>
            <a:r>
              <a:rPr lang="en-US" altLang="zh-CN" dirty="0"/>
              <a:t>number of restaurants existing in the neighborhoods(</a:t>
            </a:r>
            <a:r>
              <a:rPr lang="en-US" altLang="zh-CN" dirty="0" err="1"/>
              <a:t>geopy</a:t>
            </a:r>
            <a:r>
              <a:rPr lang="en-US" altLang="zh-CN" dirty="0"/>
              <a:t> library )</a:t>
            </a:r>
          </a:p>
          <a:p>
            <a:r>
              <a:rPr lang="en-US" altLang="zh-CN" dirty="0"/>
              <a:t>number of similar Italian restaurants in the neighborhoods(Foursquare API)</a:t>
            </a:r>
          </a:p>
          <a:p>
            <a:r>
              <a:rPr lang="en-US" altLang="zh-CN" dirty="0"/>
              <a:t>distance of neighborhoods from city center(Foursquare API)</a:t>
            </a:r>
            <a:endParaRPr lang="zh-CN" altLang="en-US" dirty="0"/>
          </a:p>
        </p:txBody>
      </p:sp>
    </p:spTree>
    <p:extLst>
      <p:ext uri="{BB962C8B-B14F-4D97-AF65-F5344CB8AC3E}">
        <p14:creationId xmlns:p14="http://schemas.microsoft.com/office/powerpoint/2010/main" val="3348074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C9352B-98F8-4FCD-91D7-6BCBEDAF5174}"/>
              </a:ext>
            </a:extLst>
          </p:cNvPr>
          <p:cNvSpPr>
            <a:spLocks noGrp="1"/>
          </p:cNvSpPr>
          <p:nvPr>
            <p:ph type="title"/>
          </p:nvPr>
        </p:nvSpPr>
        <p:spPr/>
        <p:txBody>
          <a:bodyPr/>
          <a:lstStyle/>
          <a:p>
            <a:pPr algn="ctr"/>
            <a:r>
              <a:rPr lang="en-US" altLang="zh-CN" dirty="0"/>
              <a:t>city center location and candidate neighborhood centers</a:t>
            </a:r>
            <a:endParaRPr lang="zh-CN" altLang="en-US" dirty="0"/>
          </a:p>
        </p:txBody>
      </p:sp>
      <p:pic>
        <p:nvPicPr>
          <p:cNvPr id="4" name="内容占位符 3">
            <a:extLst>
              <a:ext uri="{FF2B5EF4-FFF2-40B4-BE49-F238E27FC236}">
                <a16:creationId xmlns:a16="http://schemas.microsoft.com/office/drawing/2014/main" id="{68809823-5A3E-47FE-B001-A17333CFCD37}"/>
              </a:ext>
            </a:extLst>
          </p:cNvPr>
          <p:cNvPicPr>
            <a:picLocks noGrp="1"/>
          </p:cNvPicPr>
          <p:nvPr>
            <p:ph idx="1"/>
          </p:nvPr>
        </p:nvPicPr>
        <p:blipFill>
          <a:blip r:embed="rId2"/>
          <a:stretch>
            <a:fillRect/>
          </a:stretch>
        </p:blipFill>
        <p:spPr>
          <a:xfrm>
            <a:off x="2773363" y="2327093"/>
            <a:ext cx="7796212" cy="3448414"/>
          </a:xfrm>
          <a:prstGeom prst="rect">
            <a:avLst/>
          </a:prstGeom>
        </p:spPr>
      </p:pic>
    </p:spTree>
    <p:extLst>
      <p:ext uri="{BB962C8B-B14F-4D97-AF65-F5344CB8AC3E}">
        <p14:creationId xmlns:p14="http://schemas.microsoft.com/office/powerpoint/2010/main" val="3357627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1A71D3-27B2-4BEB-A978-08F719343802}"/>
              </a:ext>
            </a:extLst>
          </p:cNvPr>
          <p:cNvSpPr>
            <a:spLocks noGrp="1"/>
          </p:cNvSpPr>
          <p:nvPr>
            <p:ph type="title"/>
          </p:nvPr>
        </p:nvSpPr>
        <p:spPr/>
        <p:txBody>
          <a:bodyPr/>
          <a:lstStyle/>
          <a:p>
            <a:pPr algn="ctr"/>
            <a:r>
              <a:rPr lang="en-US" altLang="zh-CN" dirty="0"/>
              <a:t>restaurants in the city center and the Italian restaurants(red points)</a:t>
            </a:r>
            <a:endParaRPr lang="zh-CN" altLang="en-US" dirty="0"/>
          </a:p>
        </p:txBody>
      </p:sp>
      <p:pic>
        <p:nvPicPr>
          <p:cNvPr id="5" name="内容占位符 4">
            <a:extLst>
              <a:ext uri="{FF2B5EF4-FFF2-40B4-BE49-F238E27FC236}">
                <a16:creationId xmlns:a16="http://schemas.microsoft.com/office/drawing/2014/main" id="{CF451329-9925-4226-88DE-7AC96F39B581}"/>
              </a:ext>
            </a:extLst>
          </p:cNvPr>
          <p:cNvPicPr>
            <a:picLocks noGrp="1"/>
          </p:cNvPicPr>
          <p:nvPr>
            <p:ph idx="1"/>
          </p:nvPr>
        </p:nvPicPr>
        <p:blipFill>
          <a:blip r:embed="rId2"/>
          <a:stretch>
            <a:fillRect/>
          </a:stretch>
        </p:blipFill>
        <p:spPr>
          <a:xfrm>
            <a:off x="3693870" y="2052638"/>
            <a:ext cx="5955198" cy="3997325"/>
          </a:xfrm>
          <a:prstGeom prst="rect">
            <a:avLst/>
          </a:prstGeom>
        </p:spPr>
      </p:pic>
    </p:spTree>
    <p:extLst>
      <p:ext uri="{BB962C8B-B14F-4D97-AF65-F5344CB8AC3E}">
        <p14:creationId xmlns:p14="http://schemas.microsoft.com/office/powerpoint/2010/main" val="3492251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E7EBD9-A113-4706-812B-7D4A786139A0}"/>
              </a:ext>
            </a:extLst>
          </p:cNvPr>
          <p:cNvSpPr>
            <a:spLocks noGrp="1"/>
          </p:cNvSpPr>
          <p:nvPr>
            <p:ph type="title"/>
          </p:nvPr>
        </p:nvSpPr>
        <p:spPr/>
        <p:txBody>
          <a:bodyPr/>
          <a:lstStyle/>
          <a:p>
            <a:pPr algn="ctr"/>
            <a:r>
              <a:rPr lang="en-US" altLang="zh-CN" dirty="0"/>
              <a:t>density of restaurants and also the borders of London borough</a:t>
            </a:r>
            <a:endParaRPr lang="zh-CN" altLang="en-US" dirty="0"/>
          </a:p>
        </p:txBody>
      </p:sp>
      <p:pic>
        <p:nvPicPr>
          <p:cNvPr id="5" name="内容占位符 4">
            <a:extLst>
              <a:ext uri="{FF2B5EF4-FFF2-40B4-BE49-F238E27FC236}">
                <a16:creationId xmlns:a16="http://schemas.microsoft.com/office/drawing/2014/main" id="{69E9016A-F05C-49EE-9ADA-AC31938322CF}"/>
              </a:ext>
            </a:extLst>
          </p:cNvPr>
          <p:cNvPicPr>
            <a:picLocks noGrp="1"/>
          </p:cNvPicPr>
          <p:nvPr>
            <p:ph idx="1"/>
          </p:nvPr>
        </p:nvPicPr>
        <p:blipFill>
          <a:blip r:embed="rId2"/>
          <a:stretch>
            <a:fillRect/>
          </a:stretch>
        </p:blipFill>
        <p:spPr>
          <a:xfrm>
            <a:off x="4342903" y="2052638"/>
            <a:ext cx="4657131" cy="3997325"/>
          </a:xfrm>
          <a:prstGeom prst="rect">
            <a:avLst/>
          </a:prstGeom>
        </p:spPr>
      </p:pic>
      <p:sp>
        <p:nvSpPr>
          <p:cNvPr id="6" name="文本框 5">
            <a:extLst>
              <a:ext uri="{FF2B5EF4-FFF2-40B4-BE49-F238E27FC236}">
                <a16:creationId xmlns:a16="http://schemas.microsoft.com/office/drawing/2014/main" id="{E5175AE4-2B04-4100-9895-0485CB00A254}"/>
              </a:ext>
            </a:extLst>
          </p:cNvPr>
          <p:cNvSpPr txBox="1"/>
          <p:nvPr/>
        </p:nvSpPr>
        <p:spPr>
          <a:xfrm>
            <a:off x="9676660" y="2876365"/>
            <a:ext cx="1384917" cy="2308324"/>
          </a:xfrm>
          <a:prstGeom prst="rect">
            <a:avLst/>
          </a:prstGeom>
          <a:noFill/>
        </p:spPr>
        <p:txBody>
          <a:bodyPr wrap="square" rtlCol="0">
            <a:spAutoFit/>
          </a:bodyPr>
          <a:lstStyle/>
          <a:p>
            <a:r>
              <a:rPr lang="en-US" altLang="zh-CN" dirty="0"/>
              <a:t>It seems south and south east of London center has the lowest of restaurants</a:t>
            </a:r>
            <a:endParaRPr lang="zh-CN" altLang="en-US" dirty="0"/>
          </a:p>
        </p:txBody>
      </p:sp>
    </p:spTree>
    <p:extLst>
      <p:ext uri="{BB962C8B-B14F-4D97-AF65-F5344CB8AC3E}">
        <p14:creationId xmlns:p14="http://schemas.microsoft.com/office/powerpoint/2010/main" val="1099971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61770C-015B-4F6E-9B11-1C003151D1B9}"/>
              </a:ext>
            </a:extLst>
          </p:cNvPr>
          <p:cNvSpPr>
            <a:spLocks noGrp="1"/>
          </p:cNvSpPr>
          <p:nvPr>
            <p:ph type="title"/>
          </p:nvPr>
        </p:nvSpPr>
        <p:spPr/>
        <p:txBody>
          <a:bodyPr/>
          <a:lstStyle/>
          <a:p>
            <a:pPr algn="ctr"/>
            <a:r>
              <a:rPr lang="en-US" altLang="zh-CN" dirty="0"/>
              <a:t>Density of Italian restaurants</a:t>
            </a:r>
            <a:endParaRPr lang="zh-CN" altLang="en-US" dirty="0"/>
          </a:p>
        </p:txBody>
      </p:sp>
      <p:pic>
        <p:nvPicPr>
          <p:cNvPr id="4" name="内容占位符 3">
            <a:extLst>
              <a:ext uri="{FF2B5EF4-FFF2-40B4-BE49-F238E27FC236}">
                <a16:creationId xmlns:a16="http://schemas.microsoft.com/office/drawing/2014/main" id="{7A55D48C-A3D8-4B9F-8ED5-6B169650240C}"/>
              </a:ext>
            </a:extLst>
          </p:cNvPr>
          <p:cNvPicPr>
            <a:picLocks noGrp="1"/>
          </p:cNvPicPr>
          <p:nvPr>
            <p:ph idx="1"/>
          </p:nvPr>
        </p:nvPicPr>
        <p:blipFill>
          <a:blip r:embed="rId2"/>
          <a:stretch>
            <a:fillRect/>
          </a:stretch>
        </p:blipFill>
        <p:spPr>
          <a:xfrm>
            <a:off x="4624680" y="2052638"/>
            <a:ext cx="4093577" cy="3997325"/>
          </a:xfrm>
          <a:prstGeom prst="rect">
            <a:avLst/>
          </a:prstGeom>
        </p:spPr>
      </p:pic>
      <p:sp>
        <p:nvSpPr>
          <p:cNvPr id="5" name="文本框 4">
            <a:extLst>
              <a:ext uri="{FF2B5EF4-FFF2-40B4-BE49-F238E27FC236}">
                <a16:creationId xmlns:a16="http://schemas.microsoft.com/office/drawing/2014/main" id="{6A7F6682-B067-4B04-8F07-CB65C68124B1}"/>
              </a:ext>
            </a:extLst>
          </p:cNvPr>
          <p:cNvSpPr txBox="1"/>
          <p:nvPr/>
        </p:nvSpPr>
        <p:spPr>
          <a:xfrm>
            <a:off x="9392575" y="2530136"/>
            <a:ext cx="1509204" cy="1477328"/>
          </a:xfrm>
          <a:prstGeom prst="rect">
            <a:avLst/>
          </a:prstGeom>
          <a:noFill/>
        </p:spPr>
        <p:txBody>
          <a:bodyPr wrap="square" rtlCol="0">
            <a:spAutoFit/>
          </a:bodyPr>
          <a:lstStyle/>
          <a:p>
            <a:r>
              <a:rPr lang="en-US" altLang="zh-CN" dirty="0"/>
              <a:t>This map shows the consistency with last map</a:t>
            </a:r>
            <a:endParaRPr lang="zh-CN" altLang="en-US" dirty="0"/>
          </a:p>
        </p:txBody>
      </p:sp>
    </p:spTree>
    <p:extLst>
      <p:ext uri="{BB962C8B-B14F-4D97-AF65-F5344CB8AC3E}">
        <p14:creationId xmlns:p14="http://schemas.microsoft.com/office/powerpoint/2010/main" val="639686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E6B0AB-66C8-42A0-B7F9-2722E952A2FA}"/>
              </a:ext>
            </a:extLst>
          </p:cNvPr>
          <p:cNvSpPr>
            <a:spLocks noGrp="1"/>
          </p:cNvSpPr>
          <p:nvPr>
            <p:ph type="title"/>
          </p:nvPr>
        </p:nvSpPr>
        <p:spPr/>
        <p:txBody>
          <a:bodyPr/>
          <a:lstStyle/>
          <a:p>
            <a:pPr algn="ctr"/>
            <a:r>
              <a:rPr lang="en-US" altLang="zh-CN" dirty="0"/>
              <a:t>low-restaurant-count parts of Pimlico and </a:t>
            </a:r>
            <a:r>
              <a:rPr lang="en-US" altLang="zh-CN" dirty="0" err="1"/>
              <a:t>Kennington</a:t>
            </a:r>
            <a:endParaRPr lang="zh-CN" altLang="en-US" dirty="0"/>
          </a:p>
        </p:txBody>
      </p:sp>
      <p:pic>
        <p:nvPicPr>
          <p:cNvPr id="4" name="内容占位符 3">
            <a:extLst>
              <a:ext uri="{FF2B5EF4-FFF2-40B4-BE49-F238E27FC236}">
                <a16:creationId xmlns:a16="http://schemas.microsoft.com/office/drawing/2014/main" id="{A001FFEB-8621-48FC-915A-58B46970543B}"/>
              </a:ext>
            </a:extLst>
          </p:cNvPr>
          <p:cNvPicPr>
            <a:picLocks noGrp="1"/>
          </p:cNvPicPr>
          <p:nvPr>
            <p:ph idx="1"/>
          </p:nvPr>
        </p:nvPicPr>
        <p:blipFill>
          <a:blip r:embed="rId2"/>
          <a:stretch>
            <a:fillRect/>
          </a:stretch>
        </p:blipFill>
        <p:spPr>
          <a:xfrm>
            <a:off x="4451632" y="2052638"/>
            <a:ext cx="4439674" cy="3997325"/>
          </a:xfrm>
          <a:prstGeom prst="rect">
            <a:avLst/>
          </a:prstGeom>
        </p:spPr>
      </p:pic>
      <p:sp>
        <p:nvSpPr>
          <p:cNvPr id="5" name="文本框 4">
            <a:extLst>
              <a:ext uri="{FF2B5EF4-FFF2-40B4-BE49-F238E27FC236}">
                <a16:creationId xmlns:a16="http://schemas.microsoft.com/office/drawing/2014/main" id="{2E67600F-A7C9-47C4-82A7-062C3D24EF1B}"/>
              </a:ext>
            </a:extLst>
          </p:cNvPr>
          <p:cNvSpPr txBox="1"/>
          <p:nvPr/>
        </p:nvSpPr>
        <p:spPr>
          <a:xfrm>
            <a:off x="9232777" y="2388093"/>
            <a:ext cx="1935332" cy="2585323"/>
          </a:xfrm>
          <a:prstGeom prst="rect">
            <a:avLst/>
          </a:prstGeom>
          <a:noFill/>
        </p:spPr>
        <p:txBody>
          <a:bodyPr wrap="square" rtlCol="0">
            <a:spAutoFit/>
          </a:bodyPr>
          <a:lstStyle/>
          <a:p>
            <a:r>
              <a:rPr lang="en-US" altLang="zh-CN" dirty="0"/>
              <a:t>Pimlico and </a:t>
            </a:r>
            <a:r>
              <a:rPr lang="en-US" altLang="zh-CN" dirty="0" err="1"/>
              <a:t>Kennington</a:t>
            </a:r>
            <a:r>
              <a:rPr lang="en-US" altLang="zh-CN" dirty="0"/>
              <a:t> these two area in London have the lowest restaurants and Italian restaurants nearby</a:t>
            </a:r>
            <a:endParaRPr lang="zh-CN" altLang="en-US" dirty="0"/>
          </a:p>
        </p:txBody>
      </p:sp>
    </p:spTree>
    <p:extLst>
      <p:ext uri="{BB962C8B-B14F-4D97-AF65-F5344CB8AC3E}">
        <p14:creationId xmlns:p14="http://schemas.microsoft.com/office/powerpoint/2010/main" val="557080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4DBFB7-5373-4826-B16D-52C0D3AC7756}"/>
              </a:ext>
            </a:extLst>
          </p:cNvPr>
          <p:cNvSpPr>
            <a:spLocks noGrp="1"/>
          </p:cNvSpPr>
          <p:nvPr>
            <p:ph type="title"/>
          </p:nvPr>
        </p:nvSpPr>
        <p:spPr/>
        <p:txBody>
          <a:bodyPr>
            <a:normAutofit/>
          </a:bodyPr>
          <a:lstStyle/>
          <a:p>
            <a:pPr algn="ctr"/>
            <a:r>
              <a:rPr lang="en-US" altLang="zh-CN" sz="2800" dirty="0"/>
              <a:t>zones with low number of restaurants in vicinity, and no Italian restaurants at all nearby.</a:t>
            </a:r>
            <a:endParaRPr lang="zh-CN" altLang="en-US" sz="2800" dirty="0"/>
          </a:p>
        </p:txBody>
      </p:sp>
      <p:pic>
        <p:nvPicPr>
          <p:cNvPr id="5" name="内容占位符 4">
            <a:extLst>
              <a:ext uri="{FF2B5EF4-FFF2-40B4-BE49-F238E27FC236}">
                <a16:creationId xmlns:a16="http://schemas.microsoft.com/office/drawing/2014/main" id="{68E467C7-F147-43D9-A7EF-1F44564EF6A5}"/>
              </a:ext>
            </a:extLst>
          </p:cNvPr>
          <p:cNvPicPr>
            <a:picLocks noGrp="1"/>
          </p:cNvPicPr>
          <p:nvPr>
            <p:ph idx="1"/>
          </p:nvPr>
        </p:nvPicPr>
        <p:blipFill>
          <a:blip r:embed="rId2"/>
          <a:stretch>
            <a:fillRect/>
          </a:stretch>
        </p:blipFill>
        <p:spPr>
          <a:xfrm>
            <a:off x="4155740" y="2052638"/>
            <a:ext cx="5031458" cy="3997325"/>
          </a:xfrm>
          <a:prstGeom prst="rect">
            <a:avLst/>
          </a:prstGeom>
        </p:spPr>
      </p:pic>
    </p:spTree>
    <p:extLst>
      <p:ext uri="{BB962C8B-B14F-4D97-AF65-F5344CB8AC3E}">
        <p14:creationId xmlns:p14="http://schemas.microsoft.com/office/powerpoint/2010/main" val="808664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麦迪逊">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tf16401379</Template>
  <TotalTime>50</TotalTime>
  <Words>778</Words>
  <Application>Microsoft Office PowerPoint</Application>
  <PresentationFormat>宽屏</PresentationFormat>
  <Paragraphs>42</Paragraphs>
  <Slides>13</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vt:i4>
      </vt:variant>
    </vt:vector>
  </HeadingPairs>
  <TitlesOfParts>
    <vt:vector size="20" baseType="lpstr">
      <vt:lpstr>等线</vt:lpstr>
      <vt:lpstr>Arial</vt:lpstr>
      <vt:lpstr>MS Shell Dlg 2</vt:lpstr>
      <vt:lpstr>Times New Roman</vt:lpstr>
      <vt:lpstr>Wingdings</vt:lpstr>
      <vt:lpstr>Wingdings 3</vt:lpstr>
      <vt:lpstr>麦迪逊</vt:lpstr>
      <vt:lpstr>Seek a location  for Italian restaurants </vt:lpstr>
      <vt:lpstr>Background and Introduction</vt:lpstr>
      <vt:lpstr> Data acquisition and cleaning</vt:lpstr>
      <vt:lpstr>city center location and candidate neighborhood centers</vt:lpstr>
      <vt:lpstr>restaurants in the city center and the Italian restaurants(red points)</vt:lpstr>
      <vt:lpstr>density of restaurants and also the borders of London borough</vt:lpstr>
      <vt:lpstr>Density of Italian restaurants</vt:lpstr>
      <vt:lpstr>low-restaurant-count parts of Pimlico and Kennington</vt:lpstr>
      <vt:lpstr>zones with low number of restaurants in vicinity, and no Italian restaurants at all nearby.</vt:lpstr>
      <vt:lpstr>Cluster analysis</vt:lpstr>
      <vt:lpstr>Addresses of centers of areas recommended for further analysis</vt:lpstr>
      <vt:lpstr>Addresses of centers of areas recommended for further analysis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Seek a location  for Italian restaurants</dc:title>
  <dc:creator>xiao liefeng</dc:creator>
  <cp:lastModifiedBy>xiao liefeng</cp:lastModifiedBy>
  <cp:revision>8</cp:revision>
  <dcterms:created xsi:type="dcterms:W3CDTF">2020-07-23T00:37:01Z</dcterms:created>
  <dcterms:modified xsi:type="dcterms:W3CDTF">2020-07-23T01:27:50Z</dcterms:modified>
</cp:coreProperties>
</file>